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2" r:id="rId6"/>
    <p:sldId id="261" r:id="rId7"/>
    <p:sldId id="263" r:id="rId8"/>
    <p:sldId id="264" r:id="rId9"/>
    <p:sldId id="258"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8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13F5303-BDE8-4B46-B131-4BDE150EE62E}" type="datetimeFigureOut">
              <a:rPr lang="fr-FR" smtClean="0"/>
              <a:t>16/12/2019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34E7CC-1379-4DC9-B54F-086F6EE3B53A}" type="slidenum">
              <a:rPr lang="fr-FR" smtClean="0"/>
              <a:t>‹N°›</a:t>
            </a:fld>
            <a:endParaRPr lang="fr-F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E13F5303-BDE8-4B46-B131-4BDE150EE62E}" type="datetimeFigureOut">
              <a:rPr lang="fr-FR" smtClean="0"/>
              <a:t>16/12/2019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34E7CC-1379-4DC9-B54F-086F6EE3B53A}"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smtClean="0"/>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13F5303-BDE8-4B46-B131-4BDE150EE62E}" type="datetimeFigureOut">
              <a:rPr lang="fr-FR" smtClean="0"/>
              <a:t>16/12/2019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34E7CC-1379-4DC9-B54F-086F6EE3B53A}"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13F5303-BDE8-4B46-B131-4BDE150EE62E}" type="datetimeFigureOut">
              <a:rPr lang="fr-FR" smtClean="0"/>
              <a:t>16/12/2019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34E7CC-1379-4DC9-B54F-086F6EE3B53A}"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13F5303-BDE8-4B46-B131-4BDE150EE62E}" type="datetimeFigureOut">
              <a:rPr lang="fr-FR" smtClean="0"/>
              <a:t>16/12/2019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234E7CC-1379-4DC9-B54F-086F6EE3B53A}"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13F5303-BDE8-4B46-B131-4BDE150EE62E}" type="datetimeFigureOut">
              <a:rPr lang="fr-FR" smtClean="0"/>
              <a:t>16/12/2019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234E7CC-1379-4DC9-B54F-086F6EE3B53A}"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fr-FR" smtClean="0"/>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13F5303-BDE8-4B46-B131-4BDE150EE62E}" type="datetimeFigureOut">
              <a:rPr lang="fr-FR" smtClean="0"/>
              <a:t>16/12/2019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234E7CC-1379-4DC9-B54F-086F6EE3B53A}"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13F5303-BDE8-4B46-B131-4BDE150EE62E}" type="datetimeFigureOut">
              <a:rPr lang="fr-FR" smtClean="0"/>
              <a:t>16/12/2019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234E7CC-1379-4DC9-B54F-086F6EE3B53A}"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3F5303-BDE8-4B46-B131-4BDE150EE62E}" type="datetimeFigureOut">
              <a:rPr lang="fr-FR" smtClean="0"/>
              <a:t>16/12/2019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234E7CC-1379-4DC9-B54F-086F6EE3B53A}"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fr-FR" smtClean="0"/>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13F5303-BDE8-4B46-B131-4BDE150EE62E}" type="datetimeFigureOut">
              <a:rPr lang="fr-FR" smtClean="0"/>
              <a:t>16/12/2019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234E7CC-1379-4DC9-B54F-086F6EE3B53A}"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13F5303-BDE8-4B46-B131-4BDE150EE62E}" type="datetimeFigureOut">
              <a:rPr lang="fr-FR" smtClean="0"/>
              <a:t>16/12/2019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234E7CC-1379-4DC9-B54F-086F6EE3B53A}" type="slidenum">
              <a:rPr lang="fr-FR" smtClean="0"/>
              <a:t>‹N°›</a:t>
            </a:fld>
            <a:endParaRPr lang="fr-F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13F5303-BDE8-4B46-B131-4BDE150EE62E}" type="datetimeFigureOut">
              <a:rPr lang="fr-FR" smtClean="0"/>
              <a:t>16/12/2019</a:t>
            </a:fld>
            <a:endParaRPr lang="fr-F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234E7CC-1379-4DC9-B54F-086F6EE3B53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ivremonami.n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17581" y="2924944"/>
            <a:ext cx="7426827" cy="1793167"/>
          </a:xfrm>
        </p:spPr>
        <p:txBody>
          <a:bodyPr/>
          <a:lstStyle/>
          <a:p>
            <a:pPr marL="182880" indent="0" algn="ctr">
              <a:buNone/>
            </a:pPr>
            <a:r>
              <a:rPr lang="fr-FR" dirty="0" smtClean="0"/>
              <a:t>Sélection du Comité de lecture pour 2020</a:t>
            </a:r>
            <a:endParaRPr lang="fr-FR" dirty="0"/>
          </a:p>
        </p:txBody>
      </p:sp>
      <p:pic>
        <p:nvPicPr>
          <p:cNvPr id="5" name="Imag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003648" y="609625"/>
            <a:ext cx="4800600" cy="1019175"/>
          </a:xfrm>
          <a:prstGeom prst="rect">
            <a:avLst/>
          </a:prstGeom>
        </p:spPr>
      </p:pic>
    </p:spTree>
    <p:extLst>
      <p:ext uri="{BB962C8B-B14F-4D97-AF65-F5344CB8AC3E}">
        <p14:creationId xmlns:p14="http://schemas.microsoft.com/office/powerpoint/2010/main" val="1398071745"/>
      </p:ext>
    </p:ext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11760" y="116633"/>
            <a:ext cx="4224536" cy="896876"/>
          </a:xfrm>
          <a:prstGeom prst="rect">
            <a:avLst/>
          </a:prstGeom>
        </p:spPr>
      </p:pic>
      <p:pic>
        <p:nvPicPr>
          <p:cNvPr id="2052" name="Picture 4" descr="E:\cpmaths_2020\LMA2020\MAJ_site\201912(selection)\couvertures\redim 800px\classe_de_mer_de_m_ganeche.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981498"/>
            <a:ext cx="2819163" cy="4226100"/>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graphicFrame>
        <p:nvGraphicFramePr>
          <p:cNvPr id="7" name="Espace réservé du contenu 6"/>
          <p:cNvGraphicFramePr>
            <a:graphicFrameLocks noGrp="1"/>
          </p:cNvGraphicFramePr>
          <p:nvPr>
            <p:ph sz="quarter" idx="13"/>
            <p:extLst>
              <p:ext uri="{D42A27DB-BD31-4B8C-83A1-F6EECF244321}">
                <p14:modId xmlns:p14="http://schemas.microsoft.com/office/powerpoint/2010/main" val="2576447528"/>
              </p:ext>
            </p:extLst>
          </p:nvPr>
        </p:nvGraphicFramePr>
        <p:xfrm>
          <a:off x="305861" y="5661248"/>
          <a:ext cx="8496944" cy="705871"/>
        </p:xfrm>
        <a:graphic>
          <a:graphicData uri="http://schemas.openxmlformats.org/drawingml/2006/table">
            <a:tbl>
              <a:tblPr>
                <a:tableStyleId>{18603FDC-E32A-4AB5-989C-0864C3EAD2B8}</a:tableStyleId>
              </a:tblPr>
              <a:tblGrid>
                <a:gridCol w="1684079"/>
                <a:gridCol w="2924433"/>
                <a:gridCol w="2376264"/>
                <a:gridCol w="1512168"/>
              </a:tblGrid>
              <a:tr h="705871">
                <a:tc>
                  <a:txBody>
                    <a:bodyPr/>
                    <a:lstStyle/>
                    <a:p>
                      <a:pPr algn="ctr" rtl="0">
                        <a:lnSpc>
                          <a:spcPct val="115000"/>
                        </a:lnSpc>
                      </a:pPr>
                      <a:r>
                        <a:rPr lang="fr-FR" sz="1500" dirty="0">
                          <a:effectLst/>
                        </a:rPr>
                        <a:t>Jérôme </a:t>
                      </a:r>
                      <a:r>
                        <a:rPr lang="fr-FR" sz="1500" dirty="0" err="1">
                          <a:effectLst/>
                        </a:rPr>
                        <a:t>Bourgine</a:t>
                      </a:r>
                      <a:endParaRPr lang="fr-FR" sz="1500" dirty="0">
                        <a:effectLst/>
                      </a:endParaRPr>
                    </a:p>
                  </a:txBody>
                  <a:tcPr marL="31665" marR="31665" marT="31665" marB="31665" anchor="ctr"/>
                </a:tc>
                <a:tc>
                  <a:txBody>
                    <a:bodyPr/>
                    <a:lstStyle/>
                    <a:p>
                      <a:pPr algn="ctr" rtl="0">
                        <a:lnSpc>
                          <a:spcPct val="115000"/>
                        </a:lnSpc>
                      </a:pPr>
                      <a:r>
                        <a:rPr lang="fr-FR" sz="1500" b="1" dirty="0">
                          <a:effectLst/>
                        </a:rPr>
                        <a:t>La classe de mer de M. </a:t>
                      </a:r>
                      <a:r>
                        <a:rPr lang="fr-FR" sz="1500" b="1" dirty="0" err="1">
                          <a:effectLst/>
                        </a:rPr>
                        <a:t>Ganèche</a:t>
                      </a:r>
                      <a:endParaRPr lang="fr-FR" sz="1500" b="1" dirty="0">
                        <a:effectLst/>
                      </a:endParaRPr>
                    </a:p>
                  </a:txBody>
                  <a:tcPr marL="31665" marR="31665" marT="31665" marB="31665" anchor="ctr"/>
                </a:tc>
                <a:tc>
                  <a:txBody>
                    <a:bodyPr/>
                    <a:lstStyle/>
                    <a:p>
                      <a:pPr algn="ctr" rtl="0">
                        <a:lnSpc>
                          <a:spcPct val="115000"/>
                        </a:lnSpc>
                      </a:pPr>
                      <a:r>
                        <a:rPr lang="fr-FR" sz="1500" dirty="0" smtClean="0">
                          <a:effectLst/>
                        </a:rPr>
                        <a:t>(Sarbacane </a:t>
                      </a:r>
                      <a:r>
                        <a:rPr lang="fr-FR" sz="1500" dirty="0">
                          <a:effectLst/>
                        </a:rPr>
                        <a:t>/ </a:t>
                      </a:r>
                      <a:r>
                        <a:rPr lang="fr-FR" sz="1500" dirty="0" err="1" smtClean="0">
                          <a:effectLst/>
                        </a:rPr>
                        <a:t>Pépix</a:t>
                      </a:r>
                      <a:r>
                        <a:rPr lang="fr-FR" sz="1500" dirty="0" smtClean="0">
                          <a:effectLst/>
                        </a:rPr>
                        <a:t>)</a:t>
                      </a:r>
                      <a:endParaRPr lang="fr-FR" sz="1500" dirty="0">
                        <a:effectLst/>
                      </a:endParaRPr>
                    </a:p>
                  </a:txBody>
                  <a:tcPr marL="31665" marR="31665" marT="31665" marB="31665" anchor="ctr"/>
                </a:tc>
                <a:tc>
                  <a:txBody>
                    <a:bodyPr/>
                    <a:lstStyle/>
                    <a:p>
                      <a:pPr algn="ctr" rtl="0">
                        <a:lnSpc>
                          <a:spcPct val="115000"/>
                        </a:lnSpc>
                      </a:pPr>
                      <a:r>
                        <a:rPr lang="fr-FR" sz="1500" dirty="0">
                          <a:effectLst/>
                        </a:rPr>
                        <a:t>Aventures </a:t>
                      </a:r>
                    </a:p>
                  </a:txBody>
                  <a:tcPr marL="31665" marR="31665" marT="31665" marB="31665" anchor="ctr"/>
                </a:tc>
              </a:tr>
            </a:tbl>
          </a:graphicData>
        </a:graphic>
      </p:graphicFrame>
      <p:sp>
        <p:nvSpPr>
          <p:cNvPr id="11" name="Espace réservé du contenu 2"/>
          <p:cNvSpPr txBox="1">
            <a:spLocks/>
          </p:cNvSpPr>
          <p:nvPr/>
        </p:nvSpPr>
        <p:spPr>
          <a:xfrm>
            <a:off x="3779912" y="1412776"/>
            <a:ext cx="4824536" cy="3794822"/>
          </a:xfrm>
          <a:prstGeom prst="rect">
            <a:avLst/>
          </a:prstGeom>
        </p:spPr>
        <p:txBody>
          <a:bodyPr vert="horz" lIns="91440" tIns="45720" rIns="91440" bIns="45720" rtlCol="0">
            <a:normAutofit fontScale="77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r>
              <a:rPr lang="fr-FR" dirty="0"/>
              <a:t>Lorsque Monsieur </a:t>
            </a:r>
            <a:r>
              <a:rPr lang="fr-FR" dirty="0" err="1"/>
              <a:t>Ganèche</a:t>
            </a:r>
            <a:r>
              <a:rPr lang="fr-FR" dirty="0"/>
              <a:t>, professeur remplaçant, se retrouve abandonné sur un îlot breton avec les six « cas sociaux » qui composent sa classe de mer, il </a:t>
            </a:r>
            <a:r>
              <a:rPr lang="fr-FR" dirty="0" smtClean="0"/>
              <a:t>s’attend au pire. Les garnements</a:t>
            </a:r>
            <a:r>
              <a:rPr lang="fr-FR" dirty="0"/>
              <a:t>– </a:t>
            </a:r>
            <a:r>
              <a:rPr lang="fr-FR" dirty="0" err="1"/>
              <a:t>Zlatan</a:t>
            </a:r>
            <a:r>
              <a:rPr lang="fr-FR" dirty="0" smtClean="0"/>
              <a:t>, </a:t>
            </a:r>
            <a:r>
              <a:rPr lang="fr-FR" dirty="0" err="1" smtClean="0"/>
              <a:t>Maïtiti</a:t>
            </a:r>
            <a:r>
              <a:rPr lang="fr-FR" dirty="0" smtClean="0"/>
              <a:t>, </a:t>
            </a:r>
            <a:r>
              <a:rPr lang="fr-FR" dirty="0" err="1" smtClean="0"/>
              <a:t>Tho</a:t>
            </a:r>
            <a:r>
              <a:rPr lang="fr-FR" dirty="0"/>
              <a:t>, Fatima, Lucas et Céline – sont des piles électriques ! Bêtises, disputes… ils ne lui épargnent rien. Jusqu’à ce que l’instituteur craque : on ne la lui fait pas. Lui, sait qui ils sont, vraiment ! Il explique aux prétendus « cancres » que chacun d’eux possède un grand talent et qu’ensemble, ils peuvent réaliser des choses extraordinaires. C’est alors que l’îlot se révèle être le repaire de cruels trafiquants d’animaux exotiques…</a:t>
            </a:r>
          </a:p>
        </p:txBody>
      </p:sp>
    </p:spTree>
    <p:extLst>
      <p:ext uri="{BB962C8B-B14F-4D97-AF65-F5344CB8AC3E}">
        <p14:creationId xmlns:p14="http://schemas.microsoft.com/office/powerpoint/2010/main" val="1747883574"/>
      </p:ext>
    </p:extLst>
  </p:cSld>
  <p:clrMapOvr>
    <a:masterClrMapping/>
  </p:clrMapOvr>
  <mc:AlternateContent xmlns:mc="http://schemas.openxmlformats.org/markup-compatibility/2006">
    <mc:Choice xmlns:p14="http://schemas.microsoft.com/office/powerpoint/2010/main" Requires="p14">
      <p:transition spd="slow" p14:dur="2000" advTm="12000"/>
    </mc:Choice>
    <mc:Fallback>
      <p:transition spd="slow" advTm="1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11760" y="116633"/>
            <a:ext cx="4224536" cy="896876"/>
          </a:xfrm>
          <a:prstGeom prst="rect">
            <a:avLst/>
          </a:prstGeom>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5536" y="1033003"/>
            <a:ext cx="2819163" cy="4123090"/>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graphicFrame>
        <p:nvGraphicFramePr>
          <p:cNvPr id="7" name="Espace réservé du contenu 6"/>
          <p:cNvGraphicFramePr>
            <a:graphicFrameLocks noGrp="1"/>
          </p:cNvGraphicFramePr>
          <p:nvPr>
            <p:ph sz="quarter" idx="13"/>
            <p:extLst>
              <p:ext uri="{D42A27DB-BD31-4B8C-83A1-F6EECF244321}">
                <p14:modId xmlns:p14="http://schemas.microsoft.com/office/powerpoint/2010/main" val="3824793022"/>
              </p:ext>
            </p:extLst>
          </p:nvPr>
        </p:nvGraphicFramePr>
        <p:xfrm>
          <a:off x="305861" y="5661248"/>
          <a:ext cx="8496944" cy="705871"/>
        </p:xfrm>
        <a:graphic>
          <a:graphicData uri="http://schemas.openxmlformats.org/drawingml/2006/table">
            <a:tbl>
              <a:tblPr>
                <a:tableStyleId>{18603FDC-E32A-4AB5-989C-0864C3EAD2B8}</a:tableStyleId>
              </a:tblPr>
              <a:tblGrid>
                <a:gridCol w="1684079"/>
                <a:gridCol w="2654068"/>
                <a:gridCol w="2736304"/>
                <a:gridCol w="1422493"/>
              </a:tblGrid>
              <a:tr h="705871">
                <a:tc>
                  <a:txBody>
                    <a:bodyPr/>
                    <a:lstStyle/>
                    <a:p>
                      <a:pPr algn="ctr" rtl="0">
                        <a:lnSpc>
                          <a:spcPct val="115000"/>
                        </a:lnSpc>
                      </a:pPr>
                      <a:r>
                        <a:rPr lang="fr-FR" dirty="0">
                          <a:effectLst/>
                        </a:rPr>
                        <a:t>Pascal </a:t>
                      </a:r>
                      <a:r>
                        <a:rPr lang="fr-FR" dirty="0" err="1">
                          <a:effectLst/>
                        </a:rPr>
                        <a:t>Ruter</a:t>
                      </a:r>
                      <a:endParaRPr lang="fr-FR" dirty="0">
                        <a:effectLst/>
                      </a:endParaRPr>
                    </a:p>
                  </a:txBody>
                  <a:tcPr marL="38100" marR="38100" marT="38100" marB="38100" anchor="ctr"/>
                </a:tc>
                <a:tc>
                  <a:txBody>
                    <a:bodyPr/>
                    <a:lstStyle/>
                    <a:p>
                      <a:pPr algn="ctr" rtl="0">
                        <a:lnSpc>
                          <a:spcPct val="115000"/>
                        </a:lnSpc>
                      </a:pPr>
                      <a:r>
                        <a:rPr lang="fr-FR" b="1" dirty="0">
                          <a:effectLst/>
                        </a:rPr>
                        <a:t>Le cœur en braille</a:t>
                      </a:r>
                    </a:p>
                  </a:txBody>
                  <a:tcPr marL="38100" marR="38100" marT="38100" marB="38100" anchor="ctr"/>
                </a:tc>
                <a:tc>
                  <a:txBody>
                    <a:bodyPr/>
                    <a:lstStyle/>
                    <a:p>
                      <a:pPr algn="ctr" rtl="0">
                        <a:lnSpc>
                          <a:spcPct val="115000"/>
                        </a:lnSpc>
                      </a:pPr>
                      <a:r>
                        <a:rPr lang="fr-FR" dirty="0" smtClean="0">
                          <a:effectLst/>
                        </a:rPr>
                        <a:t>(Didier </a:t>
                      </a:r>
                      <a:r>
                        <a:rPr lang="fr-FR" dirty="0">
                          <a:effectLst/>
                        </a:rPr>
                        <a:t>/ Didier </a:t>
                      </a:r>
                      <a:r>
                        <a:rPr lang="fr-FR" dirty="0" smtClean="0">
                          <a:effectLst/>
                        </a:rPr>
                        <a:t>Jeunesse)</a:t>
                      </a:r>
                      <a:endParaRPr lang="fr-FR" dirty="0">
                        <a:effectLst/>
                      </a:endParaRPr>
                    </a:p>
                  </a:txBody>
                  <a:tcPr marL="38100" marR="38100" marT="38100" marB="38100" anchor="ctr"/>
                </a:tc>
                <a:tc>
                  <a:txBody>
                    <a:bodyPr/>
                    <a:lstStyle/>
                    <a:p>
                      <a:pPr algn="ctr" rtl="0">
                        <a:lnSpc>
                          <a:spcPct val="115000"/>
                        </a:lnSpc>
                      </a:pPr>
                      <a:r>
                        <a:rPr lang="fr-FR" dirty="0">
                          <a:effectLst/>
                        </a:rPr>
                        <a:t>Handicap</a:t>
                      </a:r>
                    </a:p>
                  </a:txBody>
                  <a:tcPr marL="38100" marR="38100" marT="38100" marB="38100" anchor="ctr"/>
                </a:tc>
              </a:tr>
            </a:tbl>
          </a:graphicData>
        </a:graphic>
      </p:graphicFrame>
      <p:sp>
        <p:nvSpPr>
          <p:cNvPr id="11" name="Espace réservé du contenu 2"/>
          <p:cNvSpPr txBox="1">
            <a:spLocks/>
          </p:cNvSpPr>
          <p:nvPr/>
        </p:nvSpPr>
        <p:spPr>
          <a:xfrm>
            <a:off x="3779912" y="1412776"/>
            <a:ext cx="4824536" cy="4104456"/>
          </a:xfrm>
          <a:prstGeom prst="rect">
            <a:avLst/>
          </a:prstGeom>
        </p:spPr>
        <p:txBody>
          <a:bodyPr vert="horz" lIns="91440" tIns="45720" rIns="91440" bIns="45720" rtlCol="0">
            <a:normAutofit fontScale="77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r>
              <a:rPr lang="fr-FR" dirty="0"/>
              <a:t>Jusque là, pour Victor, une année scolaire c’est du saut à l’élastique sans l’élastique. Ce qu’il </a:t>
            </a:r>
            <a:r>
              <a:rPr lang="fr-FR" dirty="0" smtClean="0"/>
              <a:t>préfère ? </a:t>
            </a:r>
            <a:r>
              <a:rPr lang="fr-FR" dirty="0"/>
              <a:t>Écouter les Rolling Stones, se gaver de loukoums avec son copain </a:t>
            </a:r>
            <a:r>
              <a:rPr lang="fr-FR" dirty="0" err="1"/>
              <a:t>Haïçam</a:t>
            </a:r>
            <a:r>
              <a:rPr lang="fr-FR" dirty="0"/>
              <a:t>, parler mécanique avec son drôle de père… Quand il ne s’amuse pas à planquer le PQ des toilettes des filles, il essaie d’échapper aux punitions qui pleuvent sur lui comme la foudre sur le paratonnerre.</a:t>
            </a:r>
            <a:br>
              <a:rPr lang="fr-FR" dirty="0"/>
            </a:br>
            <a:r>
              <a:rPr lang="fr-FR" dirty="0"/>
              <a:t>Mais lorsque Marie-José, génie absolue, déboule dans sa vie un beau jour de contrôle de math, c’est tout son univers qui implose… Pourquoi soudainement cette première de la classe, violoncelliste de talent, va-t-elle avoir besoin de lui ? Une amitié étrange va naître entre ces deux ados que tout oppose… </a:t>
            </a:r>
            <a:r>
              <a:rPr lang="fr-FR" dirty="0" err="1"/>
              <a:t>Vont-ils</a:t>
            </a:r>
            <a:r>
              <a:rPr lang="fr-FR" dirty="0"/>
              <a:t> pouvoir cacher le secret de Marie-José jusqu’au bout ?</a:t>
            </a:r>
          </a:p>
        </p:txBody>
      </p:sp>
    </p:spTree>
    <p:extLst>
      <p:ext uri="{BB962C8B-B14F-4D97-AF65-F5344CB8AC3E}">
        <p14:creationId xmlns:p14="http://schemas.microsoft.com/office/powerpoint/2010/main" val="3356008332"/>
      </p:ext>
    </p:extLst>
  </p:cSld>
  <p:clrMapOvr>
    <a:masterClrMapping/>
  </p:clrMapOvr>
  <mc:AlternateContent xmlns:mc="http://schemas.openxmlformats.org/markup-compatibility/2006">
    <mc:Choice xmlns:p14="http://schemas.microsoft.com/office/powerpoint/2010/main" Requires="p14">
      <p:transition spd="slow" p14:dur="2000" advTm="12000"/>
    </mc:Choice>
    <mc:Fallback>
      <p:transition spd="slow" advTm="1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11760" y="116633"/>
            <a:ext cx="4224536" cy="896876"/>
          </a:xfrm>
          <a:prstGeom prst="rect">
            <a:avLst/>
          </a:prstGeom>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5536" y="1029227"/>
            <a:ext cx="2819163" cy="4130641"/>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graphicFrame>
        <p:nvGraphicFramePr>
          <p:cNvPr id="7" name="Espace réservé du contenu 6"/>
          <p:cNvGraphicFramePr>
            <a:graphicFrameLocks noGrp="1"/>
          </p:cNvGraphicFramePr>
          <p:nvPr>
            <p:ph sz="quarter" idx="13"/>
            <p:extLst>
              <p:ext uri="{D42A27DB-BD31-4B8C-83A1-F6EECF244321}">
                <p14:modId xmlns:p14="http://schemas.microsoft.com/office/powerpoint/2010/main" val="4231373141"/>
              </p:ext>
            </p:extLst>
          </p:nvPr>
        </p:nvGraphicFramePr>
        <p:xfrm>
          <a:off x="305861" y="5661248"/>
          <a:ext cx="8496944" cy="705871"/>
        </p:xfrm>
        <a:graphic>
          <a:graphicData uri="http://schemas.openxmlformats.org/drawingml/2006/table">
            <a:tbl>
              <a:tblPr>
                <a:tableStyleId>{18603FDC-E32A-4AB5-989C-0864C3EAD2B8}</a:tableStyleId>
              </a:tblPr>
              <a:tblGrid>
                <a:gridCol w="1684079"/>
                <a:gridCol w="2726076"/>
                <a:gridCol w="2664296"/>
                <a:gridCol w="1422493"/>
              </a:tblGrid>
              <a:tr h="705871">
                <a:tc>
                  <a:txBody>
                    <a:bodyPr/>
                    <a:lstStyle/>
                    <a:p>
                      <a:pPr algn="ctr" rtl="0">
                        <a:lnSpc>
                          <a:spcPct val="115000"/>
                        </a:lnSpc>
                      </a:pPr>
                      <a:r>
                        <a:rPr lang="fr-FR" dirty="0">
                          <a:effectLst/>
                        </a:rPr>
                        <a:t>Luc </a:t>
                      </a:r>
                      <a:r>
                        <a:rPr lang="fr-FR" dirty="0" err="1">
                          <a:effectLst/>
                        </a:rPr>
                        <a:t>Blanvillain</a:t>
                      </a:r>
                      <a:endParaRPr lang="fr-FR" dirty="0">
                        <a:effectLst/>
                      </a:endParaRPr>
                    </a:p>
                  </a:txBody>
                  <a:tcPr marL="38100" marR="38100" marT="38100" marB="38100" anchor="ctr"/>
                </a:tc>
                <a:tc>
                  <a:txBody>
                    <a:bodyPr/>
                    <a:lstStyle/>
                    <a:p>
                      <a:pPr algn="ctr" rtl="0">
                        <a:lnSpc>
                          <a:spcPct val="115000"/>
                        </a:lnSpc>
                      </a:pPr>
                      <a:r>
                        <a:rPr lang="fr-FR" b="1" dirty="0">
                          <a:effectLst/>
                        </a:rPr>
                        <a:t>Le Grand Fauve</a:t>
                      </a:r>
                    </a:p>
                  </a:txBody>
                  <a:tcPr marL="38100" marR="38100" marT="38100" marB="38100" anchor="ctr"/>
                </a:tc>
                <a:tc>
                  <a:txBody>
                    <a:bodyPr/>
                    <a:lstStyle/>
                    <a:p>
                      <a:pPr algn="ctr" rtl="0">
                        <a:lnSpc>
                          <a:spcPct val="115000"/>
                        </a:lnSpc>
                      </a:pPr>
                      <a:r>
                        <a:rPr lang="fr-FR" dirty="0" smtClean="0">
                          <a:effectLst/>
                        </a:rPr>
                        <a:t>(École </a:t>
                      </a:r>
                      <a:r>
                        <a:rPr lang="fr-FR" dirty="0">
                          <a:effectLst/>
                        </a:rPr>
                        <a:t>des Loisirs / </a:t>
                      </a:r>
                      <a:r>
                        <a:rPr lang="fr-FR" dirty="0" smtClean="0">
                          <a:effectLst/>
                        </a:rPr>
                        <a:t>Neuf)</a:t>
                      </a:r>
                      <a:endParaRPr lang="fr-FR" dirty="0">
                        <a:effectLst/>
                      </a:endParaRPr>
                    </a:p>
                  </a:txBody>
                  <a:tcPr marL="38100" marR="38100" marT="38100" marB="38100" anchor="ctr"/>
                </a:tc>
                <a:tc>
                  <a:txBody>
                    <a:bodyPr/>
                    <a:lstStyle/>
                    <a:p>
                      <a:pPr algn="ctr" rtl="0">
                        <a:lnSpc>
                          <a:spcPct val="115000"/>
                        </a:lnSpc>
                      </a:pPr>
                      <a:r>
                        <a:rPr lang="fr-FR" dirty="0">
                          <a:effectLst/>
                        </a:rPr>
                        <a:t>Humour </a:t>
                      </a:r>
                    </a:p>
                  </a:txBody>
                  <a:tcPr marL="38100" marR="38100" marT="38100" marB="38100" anchor="ctr"/>
                </a:tc>
              </a:tr>
            </a:tbl>
          </a:graphicData>
        </a:graphic>
      </p:graphicFrame>
      <p:sp>
        <p:nvSpPr>
          <p:cNvPr id="11" name="Espace réservé du contenu 2"/>
          <p:cNvSpPr txBox="1">
            <a:spLocks/>
          </p:cNvSpPr>
          <p:nvPr/>
        </p:nvSpPr>
        <p:spPr>
          <a:xfrm>
            <a:off x="3779912" y="1412776"/>
            <a:ext cx="4824536" cy="379482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r>
              <a:rPr lang="fr-FR" dirty="0"/>
              <a:t>Nicolas entre au collège et il est temps qu’il le sache : le monde est une jungle. On n’est pas à l’abri de rencontrer dans la cour une meute d’alligators au sourire carnassier. On risque aussi de croiser, au coin d’un bois, une vraie tigresse échappée d’un zoo. Et on a des chances de croiser une intrépide guerrière en liberté. Mais quand, comme Nicolas, on a toujours été couvé au nid et élevé au grain, il faut savoir s’armer de courage pour prendre son vol</a:t>
            </a:r>
            <a:r>
              <a:rPr lang="fr-FR" dirty="0" smtClean="0"/>
              <a:t>.</a:t>
            </a:r>
            <a:br>
              <a:rPr lang="fr-FR" dirty="0" smtClean="0"/>
            </a:br>
            <a:r>
              <a:rPr lang="fr-FR" dirty="0" smtClean="0"/>
              <a:t> </a:t>
            </a:r>
            <a:endParaRPr lang="fr-FR" dirty="0"/>
          </a:p>
        </p:txBody>
      </p:sp>
    </p:spTree>
    <p:extLst>
      <p:ext uri="{BB962C8B-B14F-4D97-AF65-F5344CB8AC3E}">
        <p14:creationId xmlns:p14="http://schemas.microsoft.com/office/powerpoint/2010/main" val="3691672177"/>
      </p:ext>
    </p:extLst>
  </p:cSld>
  <p:clrMapOvr>
    <a:masterClrMapping/>
  </p:clrMapOvr>
  <mc:AlternateContent xmlns:mc="http://schemas.openxmlformats.org/markup-compatibility/2006">
    <mc:Choice xmlns:p14="http://schemas.microsoft.com/office/powerpoint/2010/main" Requires="p14">
      <p:transition spd="slow" p14:dur="2000" advTm="12000"/>
    </mc:Choice>
    <mc:Fallback>
      <p:transition spd="slow" advTm="1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11760" y="116633"/>
            <a:ext cx="4224536" cy="896876"/>
          </a:xfrm>
          <a:prstGeom prst="rect">
            <a:avLst/>
          </a:prstGeom>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5536" y="1211968"/>
            <a:ext cx="2819163" cy="376515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graphicFrame>
        <p:nvGraphicFramePr>
          <p:cNvPr id="7" name="Espace réservé du contenu 6"/>
          <p:cNvGraphicFramePr>
            <a:graphicFrameLocks noGrp="1"/>
          </p:cNvGraphicFramePr>
          <p:nvPr>
            <p:ph sz="quarter" idx="13"/>
            <p:extLst>
              <p:ext uri="{D42A27DB-BD31-4B8C-83A1-F6EECF244321}">
                <p14:modId xmlns:p14="http://schemas.microsoft.com/office/powerpoint/2010/main" val="4158251041"/>
              </p:ext>
            </p:extLst>
          </p:nvPr>
        </p:nvGraphicFramePr>
        <p:xfrm>
          <a:off x="305861" y="5661248"/>
          <a:ext cx="8496944" cy="705871"/>
        </p:xfrm>
        <a:graphic>
          <a:graphicData uri="http://schemas.openxmlformats.org/drawingml/2006/table">
            <a:tbl>
              <a:tblPr>
                <a:tableStyleId>{18603FDC-E32A-4AB5-989C-0864C3EAD2B8}</a:tableStyleId>
              </a:tblPr>
              <a:tblGrid>
                <a:gridCol w="1457827"/>
                <a:gridCol w="2664296"/>
                <a:gridCol w="3024336"/>
                <a:gridCol w="1350485"/>
              </a:tblGrid>
              <a:tr h="705871">
                <a:tc>
                  <a:txBody>
                    <a:bodyPr/>
                    <a:lstStyle/>
                    <a:p>
                      <a:pPr algn="ctr" rtl="0">
                        <a:lnSpc>
                          <a:spcPct val="115000"/>
                        </a:lnSpc>
                      </a:pPr>
                      <a:r>
                        <a:rPr lang="fr-FR" dirty="0">
                          <a:effectLst/>
                        </a:rPr>
                        <a:t>Estelle Faye</a:t>
                      </a:r>
                    </a:p>
                  </a:txBody>
                  <a:tcPr marL="38100" marR="38100" marT="38100" marB="38100" anchor="ctr"/>
                </a:tc>
                <a:tc>
                  <a:txBody>
                    <a:bodyPr/>
                    <a:lstStyle/>
                    <a:p>
                      <a:pPr algn="ctr" rtl="0">
                        <a:lnSpc>
                          <a:spcPct val="115000"/>
                        </a:lnSpc>
                      </a:pPr>
                      <a:r>
                        <a:rPr lang="fr-FR" b="1" dirty="0">
                          <a:effectLst/>
                        </a:rPr>
                        <a:t>Les Guerriers de glace</a:t>
                      </a:r>
                    </a:p>
                  </a:txBody>
                  <a:tcPr marL="38100" marR="38100" marT="38100" marB="38100" anchor="ctr"/>
                </a:tc>
                <a:tc>
                  <a:txBody>
                    <a:bodyPr/>
                    <a:lstStyle/>
                    <a:p>
                      <a:pPr algn="ctr" rtl="0">
                        <a:lnSpc>
                          <a:spcPct val="115000"/>
                        </a:lnSpc>
                      </a:pPr>
                      <a:r>
                        <a:rPr lang="fr-FR" dirty="0" smtClean="0">
                          <a:effectLst/>
                        </a:rPr>
                        <a:t>(Nathan </a:t>
                      </a:r>
                      <a:r>
                        <a:rPr lang="fr-FR" dirty="0">
                          <a:effectLst/>
                        </a:rPr>
                        <a:t>/ Premiers </a:t>
                      </a:r>
                      <a:r>
                        <a:rPr lang="fr-FR" dirty="0" smtClean="0">
                          <a:effectLst/>
                        </a:rPr>
                        <a:t>Romans)</a:t>
                      </a:r>
                      <a:endParaRPr lang="fr-FR" dirty="0">
                        <a:effectLst/>
                      </a:endParaRPr>
                    </a:p>
                  </a:txBody>
                  <a:tcPr marL="38100" marR="38100" marT="38100" marB="38100" anchor="ctr"/>
                </a:tc>
                <a:tc>
                  <a:txBody>
                    <a:bodyPr/>
                    <a:lstStyle/>
                    <a:p>
                      <a:pPr algn="ctr" rtl="0">
                        <a:lnSpc>
                          <a:spcPct val="115000"/>
                        </a:lnSpc>
                      </a:pPr>
                      <a:r>
                        <a:rPr lang="fr-FR" dirty="0">
                          <a:effectLst/>
                        </a:rPr>
                        <a:t>Amitié </a:t>
                      </a:r>
                    </a:p>
                  </a:txBody>
                  <a:tcPr marL="38100" marR="38100" marT="38100" marB="38100" anchor="ctr"/>
                </a:tc>
              </a:tr>
            </a:tbl>
          </a:graphicData>
        </a:graphic>
      </p:graphicFrame>
      <p:sp>
        <p:nvSpPr>
          <p:cNvPr id="11" name="Espace réservé du contenu 2"/>
          <p:cNvSpPr txBox="1">
            <a:spLocks/>
          </p:cNvSpPr>
          <p:nvPr/>
        </p:nvSpPr>
        <p:spPr>
          <a:xfrm>
            <a:off x="3779912" y="1412776"/>
            <a:ext cx="4824536" cy="379482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r>
              <a:rPr lang="fr-FR" dirty="0" err="1"/>
              <a:t>Alduin</a:t>
            </a:r>
            <a:r>
              <a:rPr lang="fr-FR" dirty="0"/>
              <a:t> est le fils du chef de Rosheim ; Léna est la fille de la guérisseuse qui vit dans une cabane en dehors du village. Tout les sépare, mais ce sont les meilleurs amis du monde.</a:t>
            </a:r>
            <a:br>
              <a:rPr lang="fr-FR" dirty="0"/>
            </a:br>
            <a:r>
              <a:rPr lang="fr-FR" dirty="0"/>
              <a:t>Alors, quand </a:t>
            </a:r>
            <a:r>
              <a:rPr lang="fr-FR" dirty="0" err="1"/>
              <a:t>Alduin</a:t>
            </a:r>
            <a:r>
              <a:rPr lang="fr-FR" dirty="0"/>
              <a:t> apprend que les Guerriers de glace, ces êtres cruels qui vivent au-delà des montagnes, reviennent au village pour enlever une jeune fille, son sang ne fait qu’un tour. Surtout que les villageois sont prêts à sacrifier Léna pour épargner leurs filles</a:t>
            </a:r>
            <a:r>
              <a:rPr lang="fr-FR" dirty="0" smtClean="0"/>
              <a:t>…</a:t>
            </a:r>
          </a:p>
          <a:p>
            <a:pPr marL="45720" indent="0" algn="just">
              <a:buNone/>
            </a:pPr>
            <a:r>
              <a:rPr lang="fr-FR" dirty="0"/>
              <a:t> </a:t>
            </a:r>
            <a:endParaRPr lang="fr-FR" dirty="0" smtClean="0"/>
          </a:p>
        </p:txBody>
      </p:sp>
    </p:spTree>
    <p:extLst>
      <p:ext uri="{BB962C8B-B14F-4D97-AF65-F5344CB8AC3E}">
        <p14:creationId xmlns:p14="http://schemas.microsoft.com/office/powerpoint/2010/main" val="1819867682"/>
      </p:ext>
    </p:extLst>
  </p:cSld>
  <p:clrMapOvr>
    <a:masterClrMapping/>
  </p:clrMapOvr>
  <mc:AlternateContent xmlns:mc="http://schemas.openxmlformats.org/markup-compatibility/2006">
    <mc:Choice xmlns:p14="http://schemas.microsoft.com/office/powerpoint/2010/main" Requires="p14">
      <p:transition spd="slow" p14:dur="2000" advTm="12000"/>
    </mc:Choice>
    <mc:Fallback>
      <p:transition spd="slow" advTm="1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11760" y="116633"/>
            <a:ext cx="4224536" cy="896876"/>
          </a:xfrm>
          <a:prstGeom prst="rect">
            <a:avLst/>
          </a:prstGeom>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9751" y="1029227"/>
            <a:ext cx="2710733" cy="4130641"/>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graphicFrame>
        <p:nvGraphicFramePr>
          <p:cNvPr id="7" name="Espace réservé du contenu 6"/>
          <p:cNvGraphicFramePr>
            <a:graphicFrameLocks noGrp="1"/>
          </p:cNvGraphicFramePr>
          <p:nvPr>
            <p:ph sz="quarter" idx="13"/>
            <p:extLst>
              <p:ext uri="{D42A27DB-BD31-4B8C-83A1-F6EECF244321}">
                <p14:modId xmlns:p14="http://schemas.microsoft.com/office/powerpoint/2010/main" val="1069965169"/>
              </p:ext>
            </p:extLst>
          </p:nvPr>
        </p:nvGraphicFramePr>
        <p:xfrm>
          <a:off x="305861" y="5661248"/>
          <a:ext cx="8496944" cy="705871"/>
        </p:xfrm>
        <a:graphic>
          <a:graphicData uri="http://schemas.openxmlformats.org/drawingml/2006/table">
            <a:tbl>
              <a:tblPr>
                <a:tableStyleId>{18603FDC-E32A-4AB5-989C-0864C3EAD2B8}</a:tableStyleId>
              </a:tblPr>
              <a:tblGrid>
                <a:gridCol w="1684079"/>
                <a:gridCol w="2726076"/>
                <a:gridCol w="2574621"/>
                <a:gridCol w="1512168"/>
              </a:tblGrid>
              <a:tr h="705871">
                <a:tc>
                  <a:txBody>
                    <a:bodyPr/>
                    <a:lstStyle/>
                    <a:p>
                      <a:pPr algn="ctr" rtl="0">
                        <a:lnSpc>
                          <a:spcPct val="115000"/>
                        </a:lnSpc>
                      </a:pPr>
                      <a:r>
                        <a:rPr lang="fr-FR" dirty="0" err="1">
                          <a:effectLst/>
                        </a:rPr>
                        <a:t>Eric</a:t>
                      </a:r>
                      <a:r>
                        <a:rPr lang="fr-FR" dirty="0">
                          <a:effectLst/>
                        </a:rPr>
                        <a:t> </a:t>
                      </a:r>
                      <a:r>
                        <a:rPr lang="fr-FR" dirty="0" err="1">
                          <a:effectLst/>
                        </a:rPr>
                        <a:t>Senabre</a:t>
                      </a:r>
                      <a:endParaRPr lang="fr-FR" dirty="0">
                        <a:effectLst/>
                      </a:endParaRPr>
                    </a:p>
                  </a:txBody>
                  <a:tcPr marL="38100" marR="38100" marT="38100" marB="38100" anchor="ctr"/>
                </a:tc>
                <a:tc>
                  <a:txBody>
                    <a:bodyPr/>
                    <a:lstStyle/>
                    <a:p>
                      <a:pPr algn="ctr" rtl="0">
                        <a:lnSpc>
                          <a:spcPct val="115000"/>
                        </a:lnSpc>
                      </a:pPr>
                      <a:r>
                        <a:rPr lang="fr-FR" b="1" dirty="0" err="1">
                          <a:effectLst/>
                        </a:rPr>
                        <a:t>Megumi</a:t>
                      </a:r>
                      <a:r>
                        <a:rPr lang="fr-FR" b="1" dirty="0">
                          <a:effectLst/>
                        </a:rPr>
                        <a:t> et le fantôme</a:t>
                      </a:r>
                    </a:p>
                  </a:txBody>
                  <a:tcPr marL="38100" marR="38100" marT="38100" marB="38100" anchor="ctr"/>
                </a:tc>
                <a:tc>
                  <a:txBody>
                    <a:bodyPr/>
                    <a:lstStyle/>
                    <a:p>
                      <a:pPr algn="ctr" rtl="0">
                        <a:lnSpc>
                          <a:spcPct val="115000"/>
                        </a:lnSpc>
                      </a:pPr>
                      <a:r>
                        <a:rPr lang="fr-FR" dirty="0" smtClean="0">
                          <a:effectLst/>
                        </a:rPr>
                        <a:t>(Didier </a:t>
                      </a:r>
                      <a:r>
                        <a:rPr lang="fr-FR" dirty="0">
                          <a:effectLst/>
                        </a:rPr>
                        <a:t>Jeunesse / Mon marque-page </a:t>
                      </a:r>
                      <a:r>
                        <a:rPr lang="fr-FR" dirty="0" smtClean="0">
                          <a:effectLst/>
                        </a:rPr>
                        <a:t>+)</a:t>
                      </a:r>
                      <a:endParaRPr lang="fr-FR" dirty="0">
                        <a:effectLst/>
                      </a:endParaRPr>
                    </a:p>
                  </a:txBody>
                  <a:tcPr marL="38100" marR="38100" marT="38100" marB="38100" anchor="ctr"/>
                </a:tc>
                <a:tc>
                  <a:txBody>
                    <a:bodyPr/>
                    <a:lstStyle/>
                    <a:p>
                      <a:pPr algn="ctr" rtl="0">
                        <a:lnSpc>
                          <a:spcPct val="115000"/>
                        </a:lnSpc>
                      </a:pPr>
                      <a:r>
                        <a:rPr lang="fr-FR" dirty="0">
                          <a:effectLst/>
                        </a:rPr>
                        <a:t>Fantastique</a:t>
                      </a:r>
                    </a:p>
                  </a:txBody>
                  <a:tcPr marL="38100" marR="38100" marT="38100" marB="38100" anchor="ctr"/>
                </a:tc>
              </a:tr>
            </a:tbl>
          </a:graphicData>
        </a:graphic>
      </p:graphicFrame>
      <p:sp>
        <p:nvSpPr>
          <p:cNvPr id="11" name="Espace réservé du contenu 2"/>
          <p:cNvSpPr txBox="1">
            <a:spLocks/>
          </p:cNvSpPr>
          <p:nvPr/>
        </p:nvSpPr>
        <p:spPr>
          <a:xfrm>
            <a:off x="3779912" y="1412776"/>
            <a:ext cx="4824536" cy="379482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r>
              <a:rPr lang="fr-FR" dirty="0" err="1"/>
              <a:t>Megumi</a:t>
            </a:r>
            <a:r>
              <a:rPr lang="fr-FR" dirty="0"/>
              <a:t> n’a peur de rien. Surtout pas d’un fantôme irlandais qui hante la maison de ses ancêtres ! Saura-t-elle lever la malédiction qui pèse sur lui ? Une histoire pleine de rebondissements où l’on croise </a:t>
            </a:r>
            <a:r>
              <a:rPr lang="fr-FR" dirty="0" err="1"/>
              <a:t>Yokaï</a:t>
            </a:r>
            <a:r>
              <a:rPr lang="fr-FR" dirty="0"/>
              <a:t> et robots dans le Japon des </a:t>
            </a:r>
            <a:r>
              <a:rPr lang="fr-FR" dirty="0" smtClean="0"/>
              <a:t>années 80</a:t>
            </a:r>
            <a:r>
              <a:rPr lang="fr-FR" dirty="0"/>
              <a:t>.</a:t>
            </a:r>
            <a:br>
              <a:rPr lang="fr-FR" dirty="0"/>
            </a:br>
            <a:r>
              <a:rPr lang="fr-FR" dirty="0" err="1"/>
              <a:t>Megumi</a:t>
            </a:r>
            <a:r>
              <a:rPr lang="fr-FR" dirty="0"/>
              <a:t> et le fantôme n’est pas une simple histoire de fantômes : c’est un roman plein de rebondissements qui traite de l’héritage familial, d’identité, d’injustice et d’amitié</a:t>
            </a:r>
            <a:r>
              <a:rPr lang="fr-FR" dirty="0" smtClean="0"/>
              <a:t>.</a:t>
            </a:r>
          </a:p>
          <a:p>
            <a:pPr marL="45720" indent="0" algn="just">
              <a:buNone/>
            </a:pPr>
            <a:r>
              <a:rPr lang="fr-FR" dirty="0"/>
              <a:t> </a:t>
            </a:r>
          </a:p>
        </p:txBody>
      </p:sp>
    </p:spTree>
    <p:extLst>
      <p:ext uri="{BB962C8B-B14F-4D97-AF65-F5344CB8AC3E}">
        <p14:creationId xmlns:p14="http://schemas.microsoft.com/office/powerpoint/2010/main" val="1026533231"/>
      </p:ext>
    </p:extLst>
  </p:cSld>
  <p:clrMapOvr>
    <a:masterClrMapping/>
  </p:clrMapOvr>
  <mc:AlternateContent xmlns:mc="http://schemas.openxmlformats.org/markup-compatibility/2006">
    <mc:Choice xmlns:p14="http://schemas.microsoft.com/office/powerpoint/2010/main" Requires="p14">
      <p:transition spd="slow" p14:dur="2000" advTm="12000"/>
    </mc:Choice>
    <mc:Fallback>
      <p:transition spd="slow" advTm="1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11760" y="116633"/>
            <a:ext cx="4224536" cy="896876"/>
          </a:xfrm>
          <a:prstGeom prst="rect">
            <a:avLst/>
          </a:prstGeom>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9751" y="1143308"/>
            <a:ext cx="2710733" cy="3902478"/>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graphicFrame>
        <p:nvGraphicFramePr>
          <p:cNvPr id="7" name="Espace réservé du contenu 6"/>
          <p:cNvGraphicFramePr>
            <a:graphicFrameLocks noGrp="1"/>
          </p:cNvGraphicFramePr>
          <p:nvPr>
            <p:ph sz="quarter" idx="13"/>
            <p:extLst>
              <p:ext uri="{D42A27DB-BD31-4B8C-83A1-F6EECF244321}">
                <p14:modId xmlns:p14="http://schemas.microsoft.com/office/powerpoint/2010/main" val="4177838204"/>
              </p:ext>
            </p:extLst>
          </p:nvPr>
        </p:nvGraphicFramePr>
        <p:xfrm>
          <a:off x="305861" y="5661248"/>
          <a:ext cx="8496944" cy="707136"/>
        </p:xfrm>
        <a:graphic>
          <a:graphicData uri="http://schemas.openxmlformats.org/drawingml/2006/table">
            <a:tbl>
              <a:tblPr>
                <a:tableStyleId>{18603FDC-E32A-4AB5-989C-0864C3EAD2B8}</a:tableStyleId>
              </a:tblPr>
              <a:tblGrid>
                <a:gridCol w="2465939"/>
                <a:gridCol w="1944216"/>
                <a:gridCol w="2574621"/>
                <a:gridCol w="1512168"/>
              </a:tblGrid>
              <a:tr h="705871">
                <a:tc>
                  <a:txBody>
                    <a:bodyPr/>
                    <a:lstStyle/>
                    <a:p>
                      <a:pPr algn="ctr" rtl="0">
                        <a:lnSpc>
                          <a:spcPct val="115000"/>
                        </a:lnSpc>
                      </a:pPr>
                      <a:r>
                        <a:rPr lang="fr-FR" dirty="0">
                          <a:effectLst/>
                        </a:rPr>
                        <a:t>Céline </a:t>
                      </a:r>
                      <a:r>
                        <a:rPr lang="fr-FR" dirty="0" err="1">
                          <a:effectLst/>
                        </a:rPr>
                        <a:t>Lavignette-Ammoun</a:t>
                      </a:r>
                      <a:endParaRPr lang="fr-FR" dirty="0">
                        <a:effectLst/>
                      </a:endParaRPr>
                    </a:p>
                  </a:txBody>
                  <a:tcPr marL="38100" marR="38100" marT="38100" marB="38100" anchor="ctr"/>
                </a:tc>
                <a:tc>
                  <a:txBody>
                    <a:bodyPr/>
                    <a:lstStyle/>
                    <a:p>
                      <a:pPr algn="ctr" rtl="0">
                        <a:lnSpc>
                          <a:spcPct val="115000"/>
                        </a:lnSpc>
                      </a:pPr>
                      <a:r>
                        <a:rPr lang="fr-FR" b="1" dirty="0">
                          <a:effectLst/>
                        </a:rPr>
                        <a:t>Indomptables</a:t>
                      </a:r>
                    </a:p>
                  </a:txBody>
                  <a:tcPr marL="38100" marR="38100" marT="38100" marB="38100" anchor="ctr"/>
                </a:tc>
                <a:tc>
                  <a:txBody>
                    <a:bodyPr/>
                    <a:lstStyle/>
                    <a:p>
                      <a:pPr algn="ctr" rtl="0">
                        <a:lnSpc>
                          <a:spcPct val="115000"/>
                        </a:lnSpc>
                      </a:pPr>
                      <a:r>
                        <a:rPr lang="fr-FR" dirty="0">
                          <a:effectLst/>
                        </a:rPr>
                        <a:t>Samir / Poche Junior</a:t>
                      </a:r>
                    </a:p>
                  </a:txBody>
                  <a:tcPr marL="38100" marR="38100" marT="38100" marB="38100" anchor="ctr"/>
                </a:tc>
                <a:tc>
                  <a:txBody>
                    <a:bodyPr/>
                    <a:lstStyle/>
                    <a:p>
                      <a:pPr algn="ctr" rtl="0">
                        <a:lnSpc>
                          <a:spcPct val="115000"/>
                        </a:lnSpc>
                      </a:pPr>
                      <a:r>
                        <a:rPr lang="fr-FR" dirty="0">
                          <a:effectLst/>
                        </a:rPr>
                        <a:t>Société, stéréotypes</a:t>
                      </a:r>
                    </a:p>
                  </a:txBody>
                  <a:tcPr marL="38100" marR="38100" marT="38100" marB="38100" anchor="ctr"/>
                </a:tc>
              </a:tr>
            </a:tbl>
          </a:graphicData>
        </a:graphic>
      </p:graphicFrame>
      <p:sp>
        <p:nvSpPr>
          <p:cNvPr id="11" name="Espace réservé du contenu 2"/>
          <p:cNvSpPr txBox="1">
            <a:spLocks/>
          </p:cNvSpPr>
          <p:nvPr/>
        </p:nvSpPr>
        <p:spPr>
          <a:xfrm>
            <a:off x="3779912" y="1412776"/>
            <a:ext cx="4824536" cy="3794822"/>
          </a:xfrm>
          <a:prstGeom prst="rect">
            <a:avLst/>
          </a:prstGeom>
        </p:spPr>
        <p:txBody>
          <a:bodyPr vert="horz" lIns="91440" tIns="45720" rIns="91440" bIns="45720" rtlCol="0">
            <a:normAutofit fontScale="92500" lnSpcReduction="1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r>
              <a:rPr lang="fr-FR" dirty="0"/>
              <a:t>Capucine déteste les robes à frous-frous, les concours de beauté et surtout… sa tignasse indomptable qui frise dans tous les sens. Sa mère, elle, ne rêve que de la voir couronnée miss ! Pas facile d’aller contre les désirs maternels et de refuser d’être la jolie fille à la coiffure impeccable qu’on voudrait qu’elle soit. Mais à l’occasion d’un exposé et de sa rencontre avec David, Capucine s’interroge sur son avenir. Et si c’était à chacun de choisir son destin ? </a:t>
            </a:r>
          </a:p>
        </p:txBody>
      </p:sp>
    </p:spTree>
    <p:extLst>
      <p:ext uri="{BB962C8B-B14F-4D97-AF65-F5344CB8AC3E}">
        <p14:creationId xmlns:p14="http://schemas.microsoft.com/office/powerpoint/2010/main" val="2228462783"/>
      </p:ext>
    </p:extLst>
  </p:cSld>
  <p:clrMapOvr>
    <a:masterClrMapping/>
  </p:clrMapOvr>
  <mc:AlternateContent xmlns:mc="http://schemas.openxmlformats.org/markup-compatibility/2006">
    <mc:Choice xmlns:p14="http://schemas.microsoft.com/office/powerpoint/2010/main" Requires="p14">
      <p:transition spd="slow" p14:dur="2000" advTm="12000"/>
    </mc:Choice>
    <mc:Fallback>
      <p:transition spd="slow" advTm="1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11760" y="116633"/>
            <a:ext cx="4224536" cy="896876"/>
          </a:xfrm>
          <a:prstGeom prst="rect">
            <a:avLst/>
          </a:prstGeom>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65511" y="1268760"/>
            <a:ext cx="3198378" cy="4056355"/>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graphicFrame>
        <p:nvGraphicFramePr>
          <p:cNvPr id="7" name="Espace réservé du contenu 6"/>
          <p:cNvGraphicFramePr>
            <a:graphicFrameLocks noGrp="1"/>
          </p:cNvGraphicFramePr>
          <p:nvPr>
            <p:ph sz="quarter" idx="13"/>
            <p:extLst>
              <p:ext uri="{D42A27DB-BD31-4B8C-83A1-F6EECF244321}">
                <p14:modId xmlns:p14="http://schemas.microsoft.com/office/powerpoint/2010/main" val="2117080150"/>
              </p:ext>
            </p:extLst>
          </p:nvPr>
        </p:nvGraphicFramePr>
        <p:xfrm>
          <a:off x="305861" y="5661248"/>
          <a:ext cx="8496944" cy="707136"/>
        </p:xfrm>
        <a:graphic>
          <a:graphicData uri="http://schemas.openxmlformats.org/drawingml/2006/table">
            <a:tbl>
              <a:tblPr>
                <a:tableStyleId>{18603FDC-E32A-4AB5-989C-0864C3EAD2B8}</a:tableStyleId>
              </a:tblPr>
              <a:tblGrid>
                <a:gridCol w="2465939"/>
                <a:gridCol w="2448272"/>
                <a:gridCol w="2070565"/>
                <a:gridCol w="1512168"/>
              </a:tblGrid>
              <a:tr h="705871">
                <a:tc>
                  <a:txBody>
                    <a:bodyPr/>
                    <a:lstStyle/>
                    <a:p>
                      <a:pPr algn="ctr" rtl="0">
                        <a:lnSpc>
                          <a:spcPct val="115000"/>
                        </a:lnSpc>
                      </a:pPr>
                      <a:r>
                        <a:rPr lang="fr-FR" dirty="0">
                          <a:effectLst/>
                        </a:rPr>
                        <a:t>Timothée de </a:t>
                      </a:r>
                      <a:r>
                        <a:rPr lang="fr-FR" dirty="0" err="1">
                          <a:effectLst/>
                        </a:rPr>
                        <a:t>Fombelle</a:t>
                      </a:r>
                      <a:r>
                        <a:rPr lang="fr-FR" dirty="0">
                          <a:effectLst/>
                        </a:rPr>
                        <a:t> / Isabelle Arsenault</a:t>
                      </a:r>
                    </a:p>
                  </a:txBody>
                  <a:tcPr marL="38100" marR="38100" marT="38100" marB="38100" anchor="ctr"/>
                </a:tc>
                <a:tc>
                  <a:txBody>
                    <a:bodyPr/>
                    <a:lstStyle/>
                    <a:p>
                      <a:pPr algn="ctr" rtl="0">
                        <a:lnSpc>
                          <a:spcPct val="115000"/>
                        </a:lnSpc>
                      </a:pPr>
                      <a:r>
                        <a:rPr lang="fr-FR" b="1" dirty="0">
                          <a:effectLst/>
                        </a:rPr>
                        <a:t>Capitaine Rosalie</a:t>
                      </a:r>
                    </a:p>
                  </a:txBody>
                  <a:tcPr marL="38100" marR="38100" marT="38100" marB="38100" anchor="ctr"/>
                </a:tc>
                <a:tc>
                  <a:txBody>
                    <a:bodyPr/>
                    <a:lstStyle/>
                    <a:p>
                      <a:pPr algn="ctr" rtl="0">
                        <a:lnSpc>
                          <a:spcPct val="115000"/>
                        </a:lnSpc>
                      </a:pPr>
                      <a:r>
                        <a:rPr lang="fr-FR" dirty="0">
                          <a:effectLst/>
                        </a:rPr>
                        <a:t>Gallimard / Gallimard Jeunesse</a:t>
                      </a:r>
                    </a:p>
                  </a:txBody>
                  <a:tcPr marL="38100" marR="38100" marT="38100" marB="38100" anchor="ctr"/>
                </a:tc>
                <a:tc>
                  <a:txBody>
                    <a:bodyPr/>
                    <a:lstStyle/>
                    <a:p>
                      <a:pPr algn="ctr" rtl="0">
                        <a:lnSpc>
                          <a:spcPct val="115000"/>
                        </a:lnSpc>
                      </a:pPr>
                      <a:r>
                        <a:rPr lang="fr-FR" i="1" dirty="0">
                          <a:effectLst/>
                        </a:rPr>
                        <a:t>Album</a:t>
                      </a:r>
                      <a:r>
                        <a:rPr lang="fr-FR" dirty="0">
                          <a:effectLst/>
                        </a:rPr>
                        <a:t> </a:t>
                      </a:r>
                      <a:r>
                        <a:rPr lang="fr-FR" dirty="0" smtClean="0">
                          <a:effectLst/>
                        </a:rPr>
                        <a:t>- </a:t>
                      </a:r>
                      <a:r>
                        <a:rPr lang="fr-FR" dirty="0">
                          <a:effectLst/>
                        </a:rPr>
                        <a:t>lecture</a:t>
                      </a:r>
                    </a:p>
                  </a:txBody>
                  <a:tcPr marL="38100" marR="38100" marT="38100" marB="38100" anchor="ctr"/>
                </a:tc>
              </a:tr>
            </a:tbl>
          </a:graphicData>
        </a:graphic>
      </p:graphicFrame>
      <p:sp>
        <p:nvSpPr>
          <p:cNvPr id="11" name="Espace réservé du contenu 2"/>
          <p:cNvSpPr txBox="1">
            <a:spLocks/>
          </p:cNvSpPr>
          <p:nvPr/>
        </p:nvSpPr>
        <p:spPr>
          <a:xfrm>
            <a:off x="3779912" y="1412776"/>
            <a:ext cx="4824536" cy="379482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r>
              <a:rPr lang="fr-FR" dirty="0"/>
              <a:t>Hiver 1917. Une petite fille courageuse traverse la guerre avec une idée fixe. Elle recherche la vérité et rien ne pourra </a:t>
            </a:r>
            <a:r>
              <a:rPr lang="fr-FR" dirty="0" smtClean="0"/>
              <a:t>l’arrêter.</a:t>
            </a:r>
            <a:br>
              <a:rPr lang="fr-FR" dirty="0" smtClean="0"/>
            </a:br>
            <a:r>
              <a:rPr lang="fr-FR" dirty="0" smtClean="0"/>
              <a:t>Rosalie </a:t>
            </a:r>
            <a:r>
              <a:rPr lang="fr-FR" dirty="0"/>
              <a:t>a cinq ans et demi. Son père est au front et sa mère travaille à l’usine. Alors, même si elle n’a pas encore l’âge, Rosalie passe ses journées à l’école, dans la classe des grands. On croit qu’elle rêve et dessine en attendant le soir. Mais Rosalie s’est fabriqué une mission, comme celles des véritables soldats. Elle est capitaine et elle a un plan.</a:t>
            </a:r>
          </a:p>
        </p:txBody>
      </p:sp>
    </p:spTree>
    <p:extLst>
      <p:ext uri="{BB962C8B-B14F-4D97-AF65-F5344CB8AC3E}">
        <p14:creationId xmlns:p14="http://schemas.microsoft.com/office/powerpoint/2010/main" val="2664415315"/>
      </p:ext>
    </p:extLst>
  </p:cSld>
  <p:clrMapOvr>
    <a:masterClrMapping/>
  </p:clrMapOvr>
  <mc:AlternateContent xmlns:mc="http://schemas.openxmlformats.org/markup-compatibility/2006">
    <mc:Choice xmlns:p14="http://schemas.microsoft.com/office/powerpoint/2010/main" Requires="p14">
      <p:transition spd="slow" p14:dur="2000" advTm="12000"/>
    </mc:Choice>
    <mc:Fallback>
      <p:transition spd="slow" advTm="1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933056"/>
            <a:ext cx="7992887" cy="1143000"/>
          </a:xfrm>
        </p:spPr>
        <p:txBody>
          <a:bodyPr/>
          <a:lstStyle/>
          <a:p>
            <a:pPr marL="0" indent="0" algn="ctr">
              <a:buNone/>
            </a:pPr>
            <a:r>
              <a:rPr lang="fr-FR" dirty="0">
                <a:hlinkClick r:id="rId2"/>
              </a:rPr>
              <a:t>http://www.livremonami.nc</a:t>
            </a:r>
            <a:r>
              <a:rPr lang="fr-FR" dirty="0"/>
              <a:t> </a:t>
            </a:r>
          </a:p>
        </p:txBody>
      </p:sp>
      <p:sp>
        <p:nvSpPr>
          <p:cNvPr id="3" name="Espace réservé du contenu 2"/>
          <p:cNvSpPr>
            <a:spLocks noGrp="1"/>
          </p:cNvSpPr>
          <p:nvPr>
            <p:ph sz="quarter" idx="13"/>
          </p:nvPr>
        </p:nvSpPr>
        <p:spPr>
          <a:xfrm>
            <a:off x="827584" y="2780928"/>
            <a:ext cx="7560840" cy="1458496"/>
          </a:xfrm>
        </p:spPr>
        <p:txBody>
          <a:bodyPr/>
          <a:lstStyle/>
          <a:p>
            <a:pPr marL="45720" indent="0" algn="ctr">
              <a:buNone/>
            </a:pPr>
            <a:r>
              <a:rPr lang="fr-FR" dirty="0" smtClean="0"/>
              <a:t>Retrouvez la sélection à partir de maintenant et pour l’année 2020 sur :</a:t>
            </a:r>
          </a:p>
        </p:txBody>
      </p:sp>
      <p:pic>
        <p:nvPicPr>
          <p:cNvPr id="4" name="Image 3"/>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86298" y="692696"/>
            <a:ext cx="5766022" cy="1224136"/>
          </a:xfrm>
          <a:prstGeom prst="rect">
            <a:avLst/>
          </a:prstGeom>
        </p:spPr>
      </p:pic>
    </p:spTree>
    <p:extLst>
      <p:ext uri="{BB962C8B-B14F-4D97-AF65-F5344CB8AC3E}">
        <p14:creationId xmlns:p14="http://schemas.microsoft.com/office/powerpoint/2010/main" val="2105789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106</TotalTime>
  <Words>502</Words>
  <Application>Microsoft Office PowerPoint</Application>
  <PresentationFormat>Affichage à l'écran (4:3)</PresentationFormat>
  <Paragraphs>40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Sillage</vt:lpstr>
      <vt:lpstr>Sélection du Comité de lecture pour 2020</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http://www.livremonami.nc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Sélection du Comité de lecture pour 2020</dc:title>
  <dc:creator>Xavier BOUSSEMART</dc:creator>
  <cp:lastModifiedBy>Xavier BOUSSEMART</cp:lastModifiedBy>
  <cp:revision>7</cp:revision>
  <dcterms:created xsi:type="dcterms:W3CDTF">2019-12-15T21:28:25Z</dcterms:created>
  <dcterms:modified xsi:type="dcterms:W3CDTF">2019-12-15T23:14:48Z</dcterms:modified>
</cp:coreProperties>
</file>